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1" r:id="rId3"/>
    <p:sldId id="264" r:id="rId4"/>
    <p:sldId id="262" r:id="rId5"/>
    <p:sldId id="263" r:id="rId6"/>
    <p:sldId id="275" r:id="rId7"/>
    <p:sldId id="276" r:id="rId8"/>
    <p:sldId id="277" r:id="rId9"/>
    <p:sldId id="279" r:id="rId10"/>
    <p:sldId id="280" r:id="rId11"/>
    <p:sldId id="281" r:id="rId12"/>
    <p:sldId id="283" r:id="rId13"/>
    <p:sldId id="284" r:id="rId14"/>
    <p:sldId id="274" r:id="rId15"/>
    <p:sldId id="266" r:id="rId16"/>
  </p:sldIdLst>
  <p:sldSz cx="9144000" cy="6858000" type="screen4x3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737" autoAdjust="0"/>
  </p:normalViewPr>
  <p:slideViewPr>
    <p:cSldViewPr>
      <p:cViewPr varScale="1">
        <p:scale>
          <a:sx n="107" d="100"/>
          <a:sy n="107" d="100"/>
        </p:scale>
        <p:origin x="-165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9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D341D-EF22-4922-B706-126E82FB8AE8}" type="datetimeFigureOut">
              <a:rPr lang="ru-RU" smtClean="0"/>
              <a:t>20.07.2022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774EE-3D0A-4E39-9A23-D8798B0209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63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2447C-110D-4874-9BFB-3E9857DA705A}" type="datetimeFigureOut">
              <a:rPr lang="ru-RU" smtClean="0"/>
              <a:t>20.07.2022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A9261-F3A2-4477-89A6-F0D84EAEEF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353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658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25.04.2019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3" y="115888"/>
            <a:ext cx="549275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8459788" y="0"/>
            <a:ext cx="68421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/>
          </a:p>
        </p:txBody>
      </p:sp>
      <p:pic>
        <p:nvPicPr>
          <p:cNvPr id="9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268288"/>
            <a:ext cx="549275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6677"/>
            <a:ext cx="2373914" cy="61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467544" y="6093296"/>
            <a:ext cx="79928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F8FA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4A66AC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5AA2AE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2AE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2AE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2AE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AA2AE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ru-RU" altLang="ru-RU" sz="1800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АО «Федеральный научно-производственный центр </a:t>
            </a:r>
            <a:endParaRPr lang="ru-RU" altLang="ru-RU" sz="18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ru-RU" altLang="ru-RU" sz="1800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«Нижегородский научно-исследовательский институт радиотехники»</a:t>
            </a:r>
          </a:p>
        </p:txBody>
      </p:sp>
      <p:pic>
        <p:nvPicPr>
          <p:cNvPr id="4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4602163"/>
            <a:ext cx="5076825" cy="133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116" y="713557"/>
            <a:ext cx="6661772" cy="436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91680" y="866464"/>
            <a:ext cx="4735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</a:rPr>
              <a:t>Отчет по практике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74116" y="2492558"/>
            <a:ext cx="45380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Сухоруков Валерий Алексеевич, </a:t>
            </a:r>
            <a:r>
              <a:rPr lang="ru-RU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«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Нижегородский государственный технический университет им. Р. Е. Алексеева»,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09.03.01 «Информатика и вычислительная техника»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Грязнов Иван Александрович,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отдел  9 ,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инженер-программист 2 категории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60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pPr algn="r"/>
            <a:fld id="{B19B0651-EE4F-4900-A07F-96A6BFA9D0F0}" type="slidenum">
              <a:rPr lang="ru-RU" smtClean="0"/>
              <a:pPr algn="r"/>
              <a:t>10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964759"/>
            <a:ext cx="8460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 интерфейсом ввода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вывода.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1399069"/>
            <a:ext cx="727280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540000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Обмен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данными происходит с помощью кодограмм –сообщений, закодированных и оформленных в соответствии с установленными правилами.</a:t>
            </a:r>
            <a:endParaRPr lang="ru-RU" sz="2400" dirty="0"/>
          </a:p>
          <a:p>
            <a:pPr algn="just" defTabSz="540000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полученных данных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контрольную сумму - значение,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используемое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проверки целостности данных при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передаче. Например, контрольная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сумма – сумма всех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байт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сообщения. </a:t>
            </a:r>
          </a:p>
          <a:p>
            <a:pPr algn="just" defTabSz="54000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функцию, которая будет выполняться в случае получения некорректной суммы. Если сумма неверна, то необходимо отправить соответствующую кодограмму, содержимое которой равно 0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xFF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ctrTitle"/>
          </p:nvPr>
        </p:nvSpPr>
        <p:spPr>
          <a:xfrm>
            <a:off x="0" y="344071"/>
            <a:ext cx="8460432" cy="620688"/>
          </a:xfrm>
        </p:spPr>
        <p:txBody>
          <a:bodyPr/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практики.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часть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217" y="4653136"/>
            <a:ext cx="381952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24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16632"/>
            <a:ext cx="8460432" cy="504056"/>
          </a:xfrm>
        </p:spPr>
        <p:txBody>
          <a:bodyPr/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практики.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часть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pPr algn="r"/>
            <a:fld id="{B19B0651-EE4F-4900-A07F-96A6BFA9D0F0}" type="slidenum">
              <a:rPr lang="ru-RU" smtClean="0"/>
              <a:pPr algn="r"/>
              <a:t>11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964664"/>
            <a:ext cx="8460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 интерфейсом ввода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вывода.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1412776"/>
            <a:ext cx="71287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540000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На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макетной плате к порту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подключены светодиоды.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вывода информации в порт и чтения из него используется регистр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RXTX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40000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Добавим анализ принятой кодограммы.  </a:t>
            </a:r>
            <a:r>
              <a:rPr lang="ru-RU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проанализировать 3 байт. Если в первом, втором, третьем или четвертом бите стоит единица, то необходимо включить соответствующий светодиод. Второй светодиод можно зажечь, только если зажжен первый, четвертый – только если зажжен третий.  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Валерий\Downloads\ezgif-1-c85d1cfdeb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5" y="3861048"/>
            <a:ext cx="2983559" cy="277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G:\Снимок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4200525"/>
            <a:ext cx="16192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23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40636"/>
            <a:ext cx="8460432" cy="580052"/>
          </a:xfrm>
        </p:spPr>
        <p:txBody>
          <a:bodyPr/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практики.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часть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pPr algn="r"/>
            <a:fld id="{B19B0651-EE4F-4900-A07F-96A6BFA9D0F0}" type="slidenum">
              <a:rPr lang="ru-RU" smtClean="0"/>
              <a:pPr algn="r"/>
              <a:t>12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659011"/>
            <a:ext cx="8460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датчиком температуры.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169" y="1059121"/>
            <a:ext cx="489654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540000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Микросхема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DS1620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представляет собой цифровой термометр и обеспечивает получение битных температурных отсчетов, отражающих температуру устройства.</a:t>
            </a:r>
            <a:r>
              <a:rPr lang="ru-RU" sz="1600" dirty="0"/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Температура считывается в 9-битном формате командой READ TEMPERATURE. Данные передаются последовательно через 3-проводный последовательный интерфейс, начиная с младшего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бита.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DS1620 может измерять температуру в диапазоне от -55°C до +125°C с шагом в 0.5°C. 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40000"/>
            <a:r>
              <a:rPr lang="ru-RU" sz="1600" dirty="0" smtClean="0"/>
              <a:t>	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Трехпроводная шина состоит из трех сигналов. Это сигнал RST (сброс), сигнал CLK (тактовый сигнал), и сигнал DQ (данные). Все циклы передачи данных начинаются с установки на входе RST "высокого" уровня. Установка на входе RST "низкого" уровня заканчивает цикл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передачи.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Тактовый сигнал представляет собой непрерывную последовательность чередующихся фронтов и спадов. Для правильной записи данные должны быть верными во время фронта тактового сигнала. Выходные данные устанавливаются по спаду тактового сигнала и остаются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установленными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 нарастающего фронта.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5908725" y="1156173"/>
            <a:ext cx="17907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195" y="3935277"/>
            <a:ext cx="2859366" cy="137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36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40636"/>
            <a:ext cx="8460432" cy="580052"/>
          </a:xfrm>
        </p:spPr>
        <p:txBody>
          <a:bodyPr/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практики.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часть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pPr algn="r"/>
            <a:fld id="{B19B0651-EE4F-4900-A07F-96A6BFA9D0F0}" type="slidenum">
              <a:rPr lang="ru-RU" smtClean="0"/>
              <a:pPr algn="r"/>
              <a:t>13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659011"/>
            <a:ext cx="8460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датчиком температуры.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059121"/>
            <a:ext cx="78488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540000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Добавим обработку кодограммы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получении определенной кодограммы необходимо отправить команду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 TEMPERATYRE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датчику для получения  текущей температуры. </a:t>
            </a:r>
          </a:p>
          <a:p>
            <a:pPr algn="just" defTabSz="540000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отправки команды датчику необходимо на выходе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RST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установить высокий уровень напряжения. После этого необходимо на выходе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CLK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установить высокий уровень и при передачи очередного бита информации менять его на низкий, после передачи бита вернуть высокий уровень.  На выходе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DQ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необходимо устанавливать сигнал соответствующий биту информации.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152002"/>
            <a:ext cx="3103229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39" y="3173952"/>
            <a:ext cx="3066017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42" y="5763542"/>
            <a:ext cx="29241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79" y="5877842"/>
            <a:ext cx="33147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49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404665"/>
            <a:ext cx="7488832" cy="1152127"/>
          </a:xfrm>
        </p:spPr>
        <p:txBody>
          <a:bodyPr/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pPr algn="r"/>
            <a:fld id="{B19B0651-EE4F-4900-A07F-96A6BFA9D0F0}" type="slidenum">
              <a:rPr lang="ru-RU" smtClean="0"/>
              <a:pPr algn="r"/>
              <a:t>14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24744"/>
            <a:ext cx="79208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540000"/>
            <a:r>
              <a:rPr lang="ru-RU" dirty="0" smtClean="0">
                <a:solidFill>
                  <a:srgbClr val="000000"/>
                </a:solidFill>
                <a:latin typeface="Times New Roman"/>
                <a:ea typeface="DejaVu Sans"/>
              </a:rPr>
              <a:t>	В </a:t>
            </a:r>
            <a:r>
              <a:rPr lang="ru-RU" dirty="0">
                <a:solidFill>
                  <a:srgbClr val="000000"/>
                </a:solidFill>
                <a:latin typeface="Times New Roman"/>
                <a:ea typeface="DejaVu Sans"/>
              </a:rPr>
              <a:t>ходе </a:t>
            </a:r>
            <a:r>
              <a:rPr lang="ru-RU" dirty="0" smtClean="0">
                <a:solidFill>
                  <a:srgbClr val="000000"/>
                </a:solidFill>
                <a:latin typeface="Times New Roman"/>
                <a:ea typeface="DejaVu Sans"/>
              </a:rPr>
              <a:t>прохождения практики был:</a:t>
            </a:r>
          </a:p>
          <a:p>
            <a:pPr marL="1200150" lvl="2" indent="-285750" algn="just" defTabSz="540000">
              <a:buFont typeface="Times New Roman" panose="02020603050405020304" pitchFamily="18" charset="0"/>
              <a:buChar char="⁃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 практический опыт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с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оборудованием.</a:t>
            </a:r>
          </a:p>
          <a:p>
            <a:pPr marL="1200150" lvl="2" indent="-285750" algn="just" defTabSz="540000">
              <a:buFont typeface="Times New Roman" panose="02020603050405020304" pitchFamily="18" charset="0"/>
              <a:buChar char="⁃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Применены, приобретенные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обучения,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навыки программирования</a:t>
            </a:r>
          </a:p>
          <a:p>
            <a:pPr marL="1200150" lvl="2" indent="-285750" algn="just" defTabSz="540000">
              <a:buFont typeface="Times New Roman" panose="02020603050405020304" pitchFamily="18" charset="0"/>
              <a:buChar char="⁃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Рассмотрены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принципы работы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микроконтроллера 1986ВЕ91Е,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его назначение и возможности 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применения.</a:t>
            </a:r>
          </a:p>
          <a:p>
            <a:pPr marL="1200150" lvl="2" indent="-285750" algn="just" defTabSz="540000">
              <a:buFont typeface="Times New Roman" panose="02020603050405020304" pitchFamily="18" charset="0"/>
              <a:buChar char="⁃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Изучены механизмы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программирования микроконтроллера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задание.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81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99592" y="2492896"/>
            <a:ext cx="6872808" cy="1296144"/>
          </a:xfrm>
        </p:spPr>
        <p:txBody>
          <a:bodyPr/>
          <a:lstStyle/>
          <a:p>
            <a:r>
              <a:rPr lang="ru-RU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ru-RU" sz="5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pPr algn="r"/>
            <a:fld id="{B19B0651-EE4F-4900-A07F-96A6BFA9D0F0}" type="slidenum">
              <a:rPr lang="ru-RU" smtClean="0"/>
              <a:pPr algn="r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172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260649"/>
            <a:ext cx="7704856" cy="1080119"/>
          </a:xfrm>
        </p:spPr>
        <p:txBody>
          <a:bodyPr/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 практики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55576" y="1196752"/>
            <a:ext cx="7416824" cy="5112568"/>
          </a:xfrm>
        </p:spPr>
        <p:txBody>
          <a:bodyPr/>
          <a:lstStyle/>
          <a:p>
            <a:pPr marL="342000" indent="-342000" algn="just" defTabSz="540000">
              <a:spcBef>
                <a:spcPts val="25"/>
              </a:spcBef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практики: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1313" indent="554038" algn="just" defTabSz="540000">
              <a:spcBef>
                <a:spcPts val="25"/>
              </a:spcBef>
              <a:buFontTx/>
              <a:buChar char="-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знаний  о технологическом оборудовании, электронных комплектующих, используемых на предприятии. </a:t>
            </a:r>
          </a:p>
          <a:p>
            <a:pPr marL="341313" indent="554038" algn="just" defTabSz="540000">
              <a:spcBef>
                <a:spcPts val="25"/>
              </a:spcBef>
              <a:buFontTx/>
              <a:buChar char="-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практического опыта работы с оборудованием, применение, приобретенных в ходе обучения, навыков программирования .  </a:t>
            </a:r>
          </a:p>
          <a:p>
            <a:pPr algn="just" defTabSz="540000">
              <a:spcBef>
                <a:spcPts val="25"/>
              </a:spcBef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практики: </a:t>
            </a:r>
          </a:p>
          <a:p>
            <a:pPr marL="341313" indent="554038" algn="just" defTabSz="540000">
              <a:spcBef>
                <a:spcPts val="25"/>
              </a:spcBef>
              <a:buFontTx/>
              <a:buChar char="-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Ознакомиться с руководством по эксплуатации микроконтроллеров серии  1986ВЕ9х.</a:t>
            </a:r>
          </a:p>
          <a:p>
            <a:pPr marL="341313" indent="554038" algn="just" defTabSz="540000">
              <a:spcBef>
                <a:spcPts val="25"/>
              </a:spcBef>
              <a:buFontTx/>
              <a:buChar char="-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Рассмотреть принципы работы микроконтроллера, его назначение и возможности  применения.</a:t>
            </a:r>
          </a:p>
          <a:p>
            <a:pPr marL="341313" indent="554038" algn="just" defTabSz="540000">
              <a:spcBef>
                <a:spcPts val="25"/>
              </a:spcBef>
              <a:buFontTx/>
              <a:buChar char="-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механизм программирования микроконтроллера и выполнить практическое задание.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pPr algn="r"/>
            <a:fld id="{B19B0651-EE4F-4900-A07F-96A6BFA9D0F0}" type="slidenum">
              <a:rPr lang="ru-RU" smtClean="0"/>
              <a:pPr algn="r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765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404665"/>
            <a:ext cx="7560840" cy="1008111"/>
          </a:xfrm>
        </p:spPr>
        <p:txBody>
          <a:bodyPr/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 предприятии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3528" y="1628800"/>
            <a:ext cx="8064896" cy="4010000"/>
          </a:xfrm>
        </p:spPr>
        <p:txBody>
          <a:bodyPr>
            <a:normAutofit/>
          </a:bodyPr>
          <a:lstStyle/>
          <a:p>
            <a:pPr algn="just" defTabSz="540000">
              <a:lnSpc>
                <a:spcPct val="115000"/>
              </a:lnSpc>
              <a:spcAft>
                <a:spcPts val="1000"/>
              </a:spcAft>
            </a:pP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АО «ФНПЦ «ННИИРТ» является предприятием радиотехнического профиля, выполняющим: научно-исследовательские, опытно-конструкторские  разработки, техническое обслуживание, серийное изготовление  в области радиолокации, радиотехнических систем и устройств.</a:t>
            </a:r>
            <a:endParaRPr lang="ru-RU" sz="22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800" dirty="0">
                <a:ea typeface="Calibri"/>
                <a:cs typeface="Times New Roman"/>
              </a:rPr>
              <a:t> </a:t>
            </a:r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pPr algn="r"/>
            <a:fld id="{B19B0651-EE4F-4900-A07F-96A6BFA9D0F0}" type="slidenum">
              <a:rPr lang="ru-RU" smtClean="0"/>
              <a:pPr algn="r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125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88641"/>
            <a:ext cx="7416824" cy="720080"/>
          </a:xfrm>
        </p:spPr>
        <p:txBody>
          <a:bodyPr/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об отделе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544" y="908720"/>
            <a:ext cx="7776864" cy="5688632"/>
          </a:xfrm>
        </p:spPr>
        <p:txBody>
          <a:bodyPr/>
          <a:lstStyle/>
          <a:p>
            <a:pPr algn="just" defTabSz="540000"/>
            <a:r>
              <a:rPr lang="ru-RU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Отдел 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9 является структурным подразделением схемотехнического отделения (СТО). </a:t>
            </a:r>
          </a:p>
          <a:p>
            <a:pPr algn="just" defTabSz="540000"/>
            <a:r>
              <a:rPr lang="ru-RU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	Отдел 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9 занимается разработкой аппаратуры управления, </a:t>
            </a:r>
            <a:r>
              <a:rPr lang="ru-RU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синхронизации, 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отображения и передачи информации. </a:t>
            </a:r>
            <a:endParaRPr lang="ru-RU" sz="1800" dirty="0" smtClean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algn="just" defTabSz="540000"/>
            <a:r>
              <a:rPr lang="ru-RU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	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Отдел является ведущим подразделением обеспечивающим на уровне новейших достижений науки и техники создание аппаратных и программно-аппаратных комплексов для решения следующих </a:t>
            </a:r>
            <a:r>
              <a:rPr lang="ru-RU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задач:</a:t>
            </a:r>
            <a:endParaRPr lang="en-US" sz="1800" dirty="0" smtClean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algn="just" defTabSz="540000"/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1.Выполнение 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требований </a:t>
            </a:r>
            <a:r>
              <a:rPr lang="ru-RU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тактико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–технического задания на изделие по тематике </a:t>
            </a:r>
            <a:r>
              <a:rPr lang="ru-RU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отдела.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40000"/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2.Разработка 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принципов построения систем управления, отображения и передачи радиолокационной </a:t>
            </a:r>
            <a:r>
              <a:rPr lang="ru-RU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информации.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40000"/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3.Обеспечение 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оптимального управления режимами радиолокационных </a:t>
            </a:r>
            <a:r>
              <a:rPr lang="ru-RU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средств.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40000"/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4.Разработка 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алгоритмов и программного обеспечения для систем управления, отображения и передачи радиолокационной информации.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895350" algn="just"/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algn="just"/>
            <a:endParaRPr lang="ru-RU" sz="2600" dirty="0">
              <a:solidFill>
                <a:srgbClr val="000000"/>
              </a:solidFill>
              <a:latin typeface="Times New Roman"/>
              <a:ea typeface="DejaVu Sans"/>
            </a:endParaRPr>
          </a:p>
          <a:p>
            <a:pPr algn="just">
              <a:spcBef>
                <a:spcPts val="624"/>
              </a:spcBef>
            </a:pPr>
            <a:endParaRPr lang="ru-RU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624"/>
              </a:spcBef>
              <a:buFontTx/>
              <a:buChar char="-"/>
            </a:pP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624"/>
              </a:spcBef>
              <a:buFontTx/>
              <a:buChar char="-"/>
            </a:pP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24"/>
              </a:spcBef>
            </a:pP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pPr algn="r"/>
            <a:fld id="{B19B0651-EE4F-4900-A07F-96A6BFA9D0F0}" type="slidenum">
              <a:rPr lang="ru-RU" smtClean="0"/>
              <a:pPr algn="r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180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35506" y="71052"/>
            <a:ext cx="8460432" cy="1368152"/>
          </a:xfrm>
        </p:spPr>
        <p:txBody>
          <a:bodyPr/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практики.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Теоретическая часть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33772" y="1700808"/>
            <a:ext cx="7992888" cy="4877380"/>
          </a:xfrm>
        </p:spPr>
        <p:txBody>
          <a:bodyPr/>
          <a:lstStyle/>
          <a:p>
            <a:pPr lvl="0" algn="just" defTabSz="540000"/>
            <a:r>
              <a:rPr lang="ru-RU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Микроконтроллеры серии 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1986ВЕ9x, построенные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базе высокопроизводительного процессорного RISC ядра 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 Cortex-M3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содержат встроенную 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 Кбайт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Flash-память программ и 32 Кбайт 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ОЗУ. Микроконтроллеры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работают на тактовой частоте до 80 МГц. Периферия 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микроконтроллера включает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контроллер USB 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интерфейса,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стандартные 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интерфейсы UART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SPI и 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I2C, контроллер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внешней системной шины, что позволяет работать с 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внешними устройствами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defTabSz="540000"/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40000"/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Микроконтроллеры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серии 1986ВЕ9x разрабатываются российской компанией «Миландр».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«Миландр» — ведущий российский разработчик и производитель интегральных микросхем. Основная специализация компании – реализация проектов в области разработки и производства изделий микроэлектроники (микроконтроллеры, микропроцессоры, микросхемы памяти, микросхемы приемопередатчиков), универсальных электронных модулей и приборов промышленного и коммерческого назначения.</a:t>
            </a:r>
          </a:p>
          <a:p>
            <a:pPr lvl="0" algn="just" defTabSz="540000"/>
            <a:endParaRPr 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defTabSz="540000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pPr algn="r"/>
            <a:fld id="{B19B0651-EE4F-4900-A07F-96A6BFA9D0F0}" type="slidenum">
              <a:rPr lang="ru-RU" smtClean="0"/>
              <a:pPr algn="r"/>
              <a:t>5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1225322"/>
            <a:ext cx="8460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микроконтроллера.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7526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16632"/>
            <a:ext cx="8460432" cy="1296144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практики.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Теоретическая часть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3488" y="1642601"/>
            <a:ext cx="7992888" cy="1354349"/>
          </a:xfrm>
        </p:spPr>
        <p:txBody>
          <a:bodyPr/>
          <a:lstStyle/>
          <a:p>
            <a:pPr lvl="0" algn="just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работы с микроконтроллером была использована макетная  плата, на которой присутствуют порты ввода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вывода и интерфейсы </a:t>
            </a:r>
            <a:r>
              <a:rPr lang="ru-RU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обмена информацией.</a:t>
            </a: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pPr algn="r"/>
            <a:fld id="{B19B0651-EE4F-4900-A07F-96A6BFA9D0F0}" type="slidenum">
              <a:rPr lang="ru-RU" smtClean="0"/>
              <a:pPr algn="r"/>
              <a:t>6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1225322"/>
            <a:ext cx="8460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микроконтроллера.</a:t>
            </a:r>
            <a:endParaRPr lang="ru-RU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43808" y="2826348"/>
            <a:ext cx="3070722" cy="383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21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16632"/>
            <a:ext cx="8460432" cy="1368152"/>
          </a:xfrm>
        </p:spPr>
        <p:txBody>
          <a:bodyPr/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практики.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часть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33772" y="1123688"/>
            <a:ext cx="7992888" cy="4608512"/>
          </a:xfrm>
        </p:spPr>
        <p:txBody>
          <a:bodyPr/>
          <a:lstStyle/>
          <a:p>
            <a:pPr lvl="0" algn="just"/>
            <a:r>
              <a:rPr lang="ru-RU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начала работы с микроконтроллером необходимо проинициализировать сигналы тактовой частоты.</a:t>
            </a:r>
          </a:p>
          <a:p>
            <a:pPr lvl="0" algn="just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тактовыми частотами ведется через периферийный блок RST_CLK. 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включении питания микроконтроллер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запускается на частоте 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встроенного HSI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генератора. 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начала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с нужным периферийным блоком необходимо включить его тактовую частоту 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регистре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PER_CLOCK. Некоторые контроллеры интерфейсов (UART, CAN, USB, 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Таймеры) могут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работать на частотах, отличных от частоты процессорного ядра, поэтому 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соответствующих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регистрах (UART_CLOCK, CAN_CLOCK, USB_CLOCK, 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TIM_CLOCK) могут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быть заданы их скорости работы. </a:t>
            </a:r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pPr algn="r"/>
            <a:fld id="{B19B0651-EE4F-4900-A07F-96A6BFA9D0F0}" type="slidenum">
              <a:rPr lang="ru-RU" smtClean="0"/>
              <a:pPr algn="r"/>
              <a:t>7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692696"/>
            <a:ext cx="8460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Инициализация микроконтроллера.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14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16632"/>
            <a:ext cx="8460432" cy="792088"/>
          </a:xfrm>
        </p:spPr>
        <p:txBody>
          <a:bodyPr/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практики.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часть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33772" y="1484784"/>
            <a:ext cx="7992888" cy="4608512"/>
          </a:xfrm>
        </p:spPr>
        <p:txBody>
          <a:bodyPr/>
          <a:lstStyle/>
          <a:p>
            <a:pPr algn="just" defTabSz="540000"/>
            <a:r>
              <a:rPr lang="ru-RU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Микроконтроллер имеет 6 портов ввода/вывода. Порты 16-разрядные и каждый разряд может использоваться для ввода или вывода независимо от других. Управление портом происходит через регистр </a:t>
            </a:r>
            <a:r>
              <a:rPr 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MDR_PORTx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 defTabSz="540000"/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Для работы с портом нужно:</a:t>
            </a:r>
          </a:p>
          <a:p>
            <a:pPr algn="just" defTabSz="540000"/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1.  Разрешить работу с портом командой </a:t>
            </a:r>
          </a:p>
          <a:p>
            <a:pPr algn="just" defTabSz="540000"/>
            <a:r>
              <a:rPr lang="en-US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MDR_RST_CLK-&gt;PER_CLOCK |= (1 &lt;&lt; 24);</a:t>
            </a:r>
            <a:r>
              <a:rPr lang="ru-RU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defTabSz="540000"/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2.Установить разряды порта на ввод или вывод командой </a:t>
            </a:r>
          </a:p>
          <a:p>
            <a:pPr algn="just" defTabSz="540000"/>
            <a:r>
              <a:rPr lang="en-US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MDR_PORTD-&gt;OE = 0xFFFF;</a:t>
            </a:r>
            <a:r>
              <a:rPr lang="ru-RU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40000"/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3.Перевести порт в цифровой или аналоговый режим работы </a:t>
            </a:r>
          </a:p>
          <a:p>
            <a:pPr algn="just" defTabSz="540000"/>
            <a:r>
              <a:rPr lang="en-US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MDR_PORTD-&gt;ANALOG = 0xFFFF;</a:t>
            </a:r>
          </a:p>
          <a:p>
            <a:pPr algn="just"/>
            <a:endParaRPr lang="en-US" sz="2000" dirty="0" smtClean="0"/>
          </a:p>
          <a:p>
            <a:pPr algn="just"/>
            <a:endParaRPr lang="ru-RU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pPr algn="r"/>
            <a:fld id="{B19B0651-EE4F-4900-A07F-96A6BFA9D0F0}" type="slidenum">
              <a:rPr lang="ru-RU" smtClean="0"/>
              <a:pPr algn="r"/>
              <a:t>8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764704"/>
            <a:ext cx="8460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 портами ввода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вывода.</a:t>
            </a:r>
          </a:p>
        </p:txBody>
      </p:sp>
    </p:spTree>
    <p:extLst>
      <p:ext uri="{BB962C8B-B14F-4D97-AF65-F5344CB8AC3E}">
        <p14:creationId xmlns:p14="http://schemas.microsoft.com/office/powerpoint/2010/main" val="239197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16632"/>
            <a:ext cx="8460432" cy="648072"/>
          </a:xfrm>
        </p:spPr>
        <p:txBody>
          <a:bodyPr/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практики.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часть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544" y="1164814"/>
            <a:ext cx="7560840" cy="2768242"/>
          </a:xfrm>
        </p:spPr>
        <p:txBody>
          <a:bodyPr/>
          <a:lstStyle/>
          <a:p>
            <a:pPr algn="just" defTabSz="540000">
              <a:spcBef>
                <a:spcPts val="324"/>
              </a:spcBef>
              <a:spcAft>
                <a:spcPts val="600"/>
              </a:spcAft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UART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Universal Asynchronous Receiver-Transmitter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- Универсальный асинхронный приёмопередатчик. Преобразует передаваемые данные в последовательный вид так, чтобы было возможно передать их по одной физической цифровой линии другому аналогичному устройству. </a:t>
            </a:r>
            <a:endParaRPr 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40000">
              <a:spcBef>
                <a:spcPts val="324"/>
              </a:spcBef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макетной плате приёмопередатчик  представлен интерфейсом </a:t>
            </a:r>
            <a:b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RS-232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Для использования интерфейса его необходимо проинициализировать – установить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скорость 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передачи, количество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бит 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данных, количество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стоповых бит, разрешение или запрет использования буферов </a:t>
            </a:r>
            <a:r>
              <a:rPr 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FIFO и другие параметры.</a:t>
            </a: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pPr algn="r"/>
            <a:fld id="{B19B0651-EE4F-4900-A07F-96A6BFA9D0F0}" type="slidenum">
              <a:rPr lang="ru-RU" smtClean="0"/>
              <a:pPr algn="r"/>
              <a:t>9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-1538" y="764704"/>
            <a:ext cx="8460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 интерфейсом ввода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вывода.</a:t>
            </a:r>
          </a:p>
        </p:txBody>
      </p:sp>
      <p:pic>
        <p:nvPicPr>
          <p:cNvPr id="4098" name="Picture 2" descr="https://static.pleer.ru/i/gp/288/376/norm.jpg?145830177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502" y="3933056"/>
            <a:ext cx="3476329" cy="26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73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Презент 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 3</Template>
  <TotalTime>3918</TotalTime>
  <Words>250</Words>
  <Application>Microsoft Office PowerPoint</Application>
  <PresentationFormat>Экран (4:3)</PresentationFormat>
  <Paragraphs>102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Презент 2</vt:lpstr>
      <vt:lpstr>Презентация PowerPoint</vt:lpstr>
      <vt:lpstr>Цель и задачи практики</vt:lpstr>
      <vt:lpstr>Информация о предприятии</vt:lpstr>
      <vt:lpstr>Информация об отделе</vt:lpstr>
      <vt:lpstr>Результаты практики. Теоретическая часть. </vt:lpstr>
      <vt:lpstr>Результаты практики. Теоретическая часть. </vt:lpstr>
      <vt:lpstr>Результаты практики. Практическая часть. </vt:lpstr>
      <vt:lpstr>Результаты практики. Практическая часть. </vt:lpstr>
      <vt:lpstr>Результаты практики. Практическая часть. </vt:lpstr>
      <vt:lpstr>Результаты практики. Практическая часть. </vt:lpstr>
      <vt:lpstr>Результаты практики. Практическая часть. </vt:lpstr>
      <vt:lpstr>Результаты практики. Практическая часть. </vt:lpstr>
      <vt:lpstr>Результаты практики. Практическая часть. </vt:lpstr>
      <vt:lpstr>Выводы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Лысяков Денис Николаевич</dc:creator>
  <cp:lastModifiedBy>Валерий</cp:lastModifiedBy>
  <cp:revision>278</cp:revision>
  <cp:lastPrinted>2020-08-07T12:06:08Z</cp:lastPrinted>
  <dcterms:created xsi:type="dcterms:W3CDTF">2019-04-24T12:54:10Z</dcterms:created>
  <dcterms:modified xsi:type="dcterms:W3CDTF">2022-07-20T08:23:32Z</dcterms:modified>
</cp:coreProperties>
</file>